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61" r:id="rId3"/>
    <p:sldId id="257" r:id="rId4"/>
    <p:sldId id="259" r:id="rId5"/>
    <p:sldId id="258" r:id="rId6"/>
    <p:sldId id="260" r:id="rId7"/>
    <p:sldId id="263" r:id="rId8"/>
    <p:sldId id="269" r:id="rId9"/>
    <p:sldId id="271" r:id="rId10"/>
    <p:sldId id="283" r:id="rId11"/>
    <p:sldId id="312" r:id="rId12"/>
  </p:sldIdLst>
  <p:sldSz cx="9144000" cy="5143500" type="screen16x9"/>
  <p:notesSz cx="6858000" cy="9144000"/>
  <p:embeddedFontLst>
    <p:embeddedFont>
      <p:font typeface="Cardo" panose="020B0604020202020204" charset="-79"/>
      <p:regular r:id="rId14"/>
      <p:bold r:id="rId15"/>
      <p:italic r:id="rId16"/>
    </p:embeddedFont>
    <p:embeddedFont>
      <p:font typeface="Fira Sans Condensed Medium" panose="020B0603050000020004" pitchFamily="34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Teko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8E35B5-DAB7-44BD-9AF5-4FBAF4C4965B}">
  <a:tblStyle styleId="{388E35B5-DAB7-44BD-9AF5-4FBAF4C496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0602e5875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10602e5875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0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602e587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602e587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0602e58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0602e587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0602e587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0602e587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225" y="5140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8975" y="1168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>
            <a:off x="1007712" y="3209872"/>
            <a:ext cx="18180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hasCustomPrompt="1"/>
          </p:nvPr>
        </p:nvSpPr>
        <p:spPr>
          <a:xfrm>
            <a:off x="1007712" y="2857325"/>
            <a:ext cx="1818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2"/>
          </p:nvPr>
        </p:nvSpPr>
        <p:spPr>
          <a:xfrm>
            <a:off x="3662038" y="3209849"/>
            <a:ext cx="18198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 idx="3" hasCustomPrompt="1"/>
          </p:nvPr>
        </p:nvSpPr>
        <p:spPr>
          <a:xfrm>
            <a:off x="3662038" y="2857325"/>
            <a:ext cx="18198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4"/>
          </p:nvPr>
        </p:nvSpPr>
        <p:spPr>
          <a:xfrm>
            <a:off x="6284401" y="3209849"/>
            <a:ext cx="18198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title" idx="5" hasCustomPrompt="1"/>
          </p:nvPr>
        </p:nvSpPr>
        <p:spPr>
          <a:xfrm>
            <a:off x="6284400" y="2857325"/>
            <a:ext cx="18198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6"/>
          </p:nvPr>
        </p:nvSpPr>
        <p:spPr>
          <a:xfrm>
            <a:off x="714850" y="475488"/>
            <a:ext cx="771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ctrTitle" idx="7"/>
          </p:nvPr>
        </p:nvSpPr>
        <p:spPr>
          <a:xfrm>
            <a:off x="1007712" y="1667025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ctrTitle" idx="8"/>
          </p:nvPr>
        </p:nvSpPr>
        <p:spPr>
          <a:xfrm>
            <a:off x="3662138" y="1667025"/>
            <a:ext cx="1819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 idx="9"/>
          </p:nvPr>
        </p:nvSpPr>
        <p:spPr>
          <a:xfrm>
            <a:off x="6285301" y="1667025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650" y="-617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325" y="1768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50" y="43700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99225" y="20843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346031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13225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 idx="9"/>
          </p:nvPr>
        </p:nvSpPr>
        <p:spPr>
          <a:xfrm>
            <a:off x="6346026" y="349089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6346031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42225" y="3289325"/>
            <a:ext cx="30957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42225" y="1302200"/>
            <a:ext cx="42981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 hasCustomPrompt="1"/>
          </p:nvPr>
        </p:nvSpPr>
        <p:spPr>
          <a:xfrm>
            <a:off x="6833875" y="28617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5" r:id="rId8"/>
    <p:sldLayoutId id="2147483666" r:id="rId9"/>
    <p:sldLayoutId id="2147483674" r:id="rId10"/>
    <p:sldLayoutId id="2147483680" r:id="rId11"/>
    <p:sldLayoutId id="2147483682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256100" y="546501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ru-RU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4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70919-6156-139B-6ADF-149916486C6B}"/>
              </a:ext>
            </a:extLst>
          </p:cNvPr>
          <p:cNvSpPr txBox="1"/>
          <p:nvPr/>
        </p:nvSpPr>
        <p:spPr>
          <a:xfrm>
            <a:off x="256100" y="1323608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сообщений 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групповых чатах ВКонтакте»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461BF-C12A-2920-10C8-B6A086C55953}"/>
              </a:ext>
            </a:extLst>
          </p:cNvPr>
          <p:cNvSpPr txBox="1"/>
          <p:nvPr/>
        </p:nvSpPr>
        <p:spPr>
          <a:xfrm>
            <a:off x="256100" y="4206700"/>
            <a:ext cx="2186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МБОУ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Лицей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№23»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-182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500" y="13833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38697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084050" y="986125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800" y="1130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849632">
            <a:off x="2147917" y="218615"/>
            <a:ext cx="1775044" cy="16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5680F-8AFE-F45D-5B02-DC0F17B1DE76}"/>
              </a:ext>
            </a:extLst>
          </p:cNvPr>
          <p:cNvSpPr txBox="1"/>
          <p:nvPr/>
        </p:nvSpPr>
        <p:spPr>
          <a:xfrm>
            <a:off x="5308051" y="386975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C98F4-58CE-4F18-9CD4-5135B8B68C63}"/>
              </a:ext>
            </a:extLst>
          </p:cNvPr>
          <p:cNvSpPr txBox="1"/>
          <p:nvPr/>
        </p:nvSpPr>
        <p:spPr>
          <a:xfrm>
            <a:off x="5308051" y="1130450"/>
            <a:ext cx="31928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Современная цифровая революция с ее информационными технологиями и социальными сетями оказывает значительное влияние на общество, предоставляя новые возможности, но вызывая также серьезные проблемы. Социальные сети стали неотъемлемой частью повседневной жизни, влияя на поведение людей и искажая реальность, поэтому важно развивать цифровую грамотность, соблюдать конфиденциальность и критически оценивать информацию для создания безопасной и продуктивной онлайн-среды.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>
            <a:spLocks noGrp="1"/>
          </p:cNvSpPr>
          <p:nvPr>
            <p:ph type="title" idx="6"/>
          </p:nvPr>
        </p:nvSpPr>
        <p:spPr>
          <a:xfrm>
            <a:off x="351774" y="516247"/>
            <a:ext cx="771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19254" y="-603351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943;p90">
            <a:extLst>
              <a:ext uri="{FF2B5EF4-FFF2-40B4-BE49-F238E27FC236}">
                <a16:creationId xmlns:a16="http://schemas.microsoft.com/office/drawing/2014/main" id="{FEDB2A30-56AF-4AC1-C529-912536D47187}"/>
              </a:ext>
            </a:extLst>
          </p:cNvPr>
          <p:cNvGrpSpPr/>
          <p:nvPr/>
        </p:nvGrpSpPr>
        <p:grpSpPr>
          <a:xfrm>
            <a:off x="351774" y="3686975"/>
            <a:ext cx="984907" cy="1077308"/>
            <a:chOff x="1805901" y="1960358"/>
            <a:chExt cx="284847" cy="373627"/>
          </a:xfrm>
        </p:grpSpPr>
        <p:sp>
          <p:nvSpPr>
            <p:cNvPr id="10" name="Google Shape;9944;p90">
              <a:extLst>
                <a:ext uri="{FF2B5EF4-FFF2-40B4-BE49-F238E27FC236}">
                  <a16:creationId xmlns:a16="http://schemas.microsoft.com/office/drawing/2014/main" id="{61211CF0-32D4-A080-2476-6E870EDE699F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45;p90">
              <a:extLst>
                <a:ext uri="{FF2B5EF4-FFF2-40B4-BE49-F238E27FC236}">
                  <a16:creationId xmlns:a16="http://schemas.microsoft.com/office/drawing/2014/main" id="{7F644B6C-BFCF-17A3-D4D2-D052138FF10D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E1418F-8C7B-79B2-74D2-DBD7382EC742}"/>
              </a:ext>
            </a:extLst>
          </p:cNvPr>
          <p:cNvSpPr txBox="1"/>
          <p:nvPr/>
        </p:nvSpPr>
        <p:spPr>
          <a:xfrm>
            <a:off x="1866141" y="1489408"/>
            <a:ext cx="4685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"Natural Language Processing in Action" - 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Хобейиша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 Кенг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"Text Mining: Classification, Clustering, and Applications"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Ашум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К.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Пурвани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Басиль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О'Коннор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"Information Extraction: Algorithms and Prospects in a Retrieval Context"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Мариель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Галере-Эйменнегер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Бенедикт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Бучер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"Mining the Social Web: Data Mining Facebook, Twitter, LinkedIn, Google+, GitHub, and More"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Мэтью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А.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Рассел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6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49" y="2171900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50537">
            <a:off x="926050" y="847767"/>
            <a:ext cx="1782850" cy="16776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команда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Цыганов Владимир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4"/>
          </p:nvPr>
        </p:nvSpPr>
        <p:spPr>
          <a:xfrm>
            <a:off x="4141253" y="24913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Ахалая Георгий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Соловьев Кирилл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 descr="Изображение выглядит как человек, Человеческое лицо, одежда, повязка на глаз&#10;&#10;Автоматически созданное описание">
            <a:extLst>
              <a:ext uri="{FF2B5EF4-FFF2-40B4-BE49-F238E27FC236}">
                <a16:creationId xmlns:a16="http://schemas.microsoft.com/office/drawing/2014/main" id="{F0BC8431-0891-FCF1-3601-690312F6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40" y="1166109"/>
            <a:ext cx="928081" cy="1238731"/>
          </a:xfrm>
          <a:prstGeom prst="rect">
            <a:avLst/>
          </a:prstGeom>
        </p:spPr>
      </p:pic>
      <p:pic>
        <p:nvPicPr>
          <p:cNvPr id="300" name="Google Shape;3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71">
            <a:off x="257787" y="1244827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9" y="2939372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Изображение выглядит как человек, Человеческое лицо, в помещении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5038B8E7-5F57-C127-FCEE-8EDCF7058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487" y="3423513"/>
            <a:ext cx="912178" cy="1216237"/>
          </a:xfrm>
          <a:prstGeom prst="rect">
            <a:avLst/>
          </a:prstGeom>
        </p:spPr>
      </p:pic>
      <p:pic>
        <p:nvPicPr>
          <p:cNvPr id="303" name="Google Shape;3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40271" flipH="1">
            <a:off x="307523" y="3444842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0975" y="22624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C0EC25-174D-0F7A-BCDC-AE43C5A85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742" y="2130080"/>
            <a:ext cx="928081" cy="1238732"/>
          </a:xfrm>
          <a:prstGeom prst="rect">
            <a:avLst/>
          </a:prstGeom>
        </p:spPr>
      </p:pic>
      <p:pic>
        <p:nvPicPr>
          <p:cNvPr id="299" name="Google Shape;29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0512" y="1801802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71">
            <a:off x="6331318" y="2903878"/>
            <a:ext cx="2450923" cy="92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1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ВКонтакте?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социальных сетей в наше время.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Групповые чаты ВКонтакте.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Суммаризация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сообщений в групповых чатах ВКонтакте.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часть.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Заключение.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ardo"/>
              <a:buAutoNum type="arabicPeriod"/>
            </a:pP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литературы.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" name="Google Shape;12210;p93">
            <a:extLst>
              <a:ext uri="{FF2B5EF4-FFF2-40B4-BE49-F238E27FC236}">
                <a16:creationId xmlns:a16="http://schemas.microsoft.com/office/drawing/2014/main" id="{CA5E9F14-DF4B-4648-0552-CBE6FFEEF973}"/>
              </a:ext>
            </a:extLst>
          </p:cNvPr>
          <p:cNvGrpSpPr/>
          <p:nvPr/>
        </p:nvGrpSpPr>
        <p:grpSpPr>
          <a:xfrm>
            <a:off x="7161688" y="4003413"/>
            <a:ext cx="987818" cy="748797"/>
            <a:chOff x="3441065" y="4302505"/>
            <a:chExt cx="337069" cy="302593"/>
          </a:xfrm>
        </p:grpSpPr>
        <p:sp>
          <p:nvSpPr>
            <p:cNvPr id="3" name="Google Shape;12211;p93">
              <a:extLst>
                <a:ext uri="{FF2B5EF4-FFF2-40B4-BE49-F238E27FC236}">
                  <a16:creationId xmlns:a16="http://schemas.microsoft.com/office/drawing/2014/main" id="{927FA96A-B130-7502-6E80-403278C587D0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12;p93">
              <a:extLst>
                <a:ext uri="{FF2B5EF4-FFF2-40B4-BE49-F238E27FC236}">
                  <a16:creationId xmlns:a16="http://schemas.microsoft.com/office/drawing/2014/main" id="{FD1BF283-00AD-14F5-BD78-996491B478BE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3;p93">
              <a:extLst>
                <a:ext uri="{FF2B5EF4-FFF2-40B4-BE49-F238E27FC236}">
                  <a16:creationId xmlns:a16="http://schemas.microsoft.com/office/drawing/2014/main" id="{A9BFDA16-F528-CA16-5992-D3A6B7D00B0A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14;p93">
              <a:extLst>
                <a:ext uri="{FF2B5EF4-FFF2-40B4-BE49-F238E27FC236}">
                  <a16:creationId xmlns:a16="http://schemas.microsoft.com/office/drawing/2014/main" id="{75020CE0-29A3-8C30-D6B9-9BA7C0CFBF25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15;p93">
              <a:extLst>
                <a:ext uri="{FF2B5EF4-FFF2-40B4-BE49-F238E27FC236}">
                  <a16:creationId xmlns:a16="http://schemas.microsoft.com/office/drawing/2014/main" id="{BEFCF762-C191-FC6C-084D-68279D3FF9BF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16;p93">
              <a:extLst>
                <a:ext uri="{FF2B5EF4-FFF2-40B4-BE49-F238E27FC236}">
                  <a16:creationId xmlns:a16="http://schemas.microsoft.com/office/drawing/2014/main" id="{E6E5AC7E-6070-A982-745C-4036969E88BD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17;p93">
              <a:extLst>
                <a:ext uri="{FF2B5EF4-FFF2-40B4-BE49-F238E27FC236}">
                  <a16:creationId xmlns:a16="http://schemas.microsoft.com/office/drawing/2014/main" id="{9273F999-6AB5-34FC-32B9-82FF168A9633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18;p93">
              <a:extLst>
                <a:ext uri="{FF2B5EF4-FFF2-40B4-BE49-F238E27FC236}">
                  <a16:creationId xmlns:a16="http://schemas.microsoft.com/office/drawing/2014/main" id="{BFAC5F59-8116-B63C-D040-007DFCA6B44E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19;p93">
              <a:extLst>
                <a:ext uri="{FF2B5EF4-FFF2-40B4-BE49-F238E27FC236}">
                  <a16:creationId xmlns:a16="http://schemas.microsoft.com/office/drawing/2014/main" id="{354F7998-832D-EBC5-B87F-B16B5984704D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20;p93">
              <a:extLst>
                <a:ext uri="{FF2B5EF4-FFF2-40B4-BE49-F238E27FC236}">
                  <a16:creationId xmlns:a16="http://schemas.microsoft.com/office/drawing/2014/main" id="{EE4F28E0-2F4A-2A6F-695D-8375D40E5768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21;p93">
              <a:extLst>
                <a:ext uri="{FF2B5EF4-FFF2-40B4-BE49-F238E27FC236}">
                  <a16:creationId xmlns:a16="http://schemas.microsoft.com/office/drawing/2014/main" id="{FBE91C30-F77C-9920-41D7-0B20F6C52308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22;p93">
              <a:extLst>
                <a:ext uri="{FF2B5EF4-FFF2-40B4-BE49-F238E27FC236}">
                  <a16:creationId xmlns:a16="http://schemas.microsoft.com/office/drawing/2014/main" id="{1EBB01F9-9C06-3C17-AD0E-FCEB3D9DF1D5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23;p93">
              <a:extLst>
                <a:ext uri="{FF2B5EF4-FFF2-40B4-BE49-F238E27FC236}">
                  <a16:creationId xmlns:a16="http://schemas.microsoft.com/office/drawing/2014/main" id="{7EAA1FFF-BC91-ED16-CC3E-FEEF96BC6380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4696924" y="339789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696924" y="1167725"/>
            <a:ext cx="3982909" cy="2597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мир стремительно развивается благодаря информационным технологиям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Одним из наиболее значимых аспектов нашей жизни стали социальные сети.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настоящее время социальные сети не только облегчают наше общение, но и оказывают влияние на наши взгляды, предпочтения и даже способствуют формированию общественного мнения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3"/>
          <p:cNvGrpSpPr/>
          <p:nvPr/>
        </p:nvGrpSpPr>
        <p:grpSpPr>
          <a:xfrm>
            <a:off x="3329525" y="1640123"/>
            <a:ext cx="2637351" cy="3510427"/>
            <a:chOff x="3329525" y="1640123"/>
            <a:chExt cx="2637351" cy="3510427"/>
          </a:xfrm>
        </p:grpSpPr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9525" y="1640123"/>
              <a:ext cx="2637351" cy="262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3"/>
            <p:cNvPicPr preferRelativeResize="0"/>
            <p:nvPr/>
          </p:nvPicPr>
          <p:blipFill rotWithShape="1">
            <a:blip r:embed="rId3">
              <a:alphaModFix/>
            </a:blip>
            <a:srcRect t="15104" r="70676" b="15097"/>
            <a:stretch/>
          </p:blipFill>
          <p:spPr>
            <a:xfrm rot="5400000">
              <a:off x="4063387" y="3386038"/>
              <a:ext cx="1047401" cy="2481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791" y="3305724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>
            <a:spLocks noGrp="1"/>
          </p:cNvSpPr>
          <p:nvPr>
            <p:ph type="subTitle" idx="7"/>
          </p:nvPr>
        </p:nvSpPr>
        <p:spPr>
          <a:xfrm>
            <a:off x="691309" y="3396120"/>
            <a:ext cx="2248935" cy="1414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Одной из самых интересных особенностей ВКонтакте является наличие групп и сообществ по самым разным тематикам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 idx="8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ВКонтакте?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Google Shape;244;p4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177024" cy="137370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ВКонтакте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-онлайн платформа для общения с людьми, ведения бизнеса и получения информации</a:t>
            </a:r>
            <a:endParaRPr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4"/>
          </p:nvPr>
        </p:nvSpPr>
        <p:spPr>
          <a:xfrm>
            <a:off x="6346025" y="1640123"/>
            <a:ext cx="2084700" cy="2144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ользователи могут создавать чаты, обмениваться любыми вложениями, отправлять анимированные стикеры и аудиосообщения</a:t>
            </a:r>
            <a:endParaRPr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75325" y="242830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306883" y="126095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225" y="15373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логотип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1A7FF94-A2F0-C474-D3D1-3D5CAC0E4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8062" y="3599045"/>
            <a:ext cx="1332663" cy="1332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679956" y="672737"/>
            <a:ext cx="4644900" cy="983149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социальных сетей а наше время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674013" y="1660319"/>
            <a:ext cx="4094518" cy="1399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технологии, особенно интернет и социальные сети, сильно изменили общество и влияют на все аспекты жизни людей. С одной стороны, они делают нашу жизнь удобнее и облегчают множество задач</a:t>
            </a:r>
            <a:endParaRPr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E8D1A-59B9-52C6-B088-F07C01F72372}"/>
              </a:ext>
            </a:extLst>
          </p:cNvPr>
          <p:cNvSpPr txBox="1"/>
          <p:nvPr/>
        </p:nvSpPr>
        <p:spPr>
          <a:xfrm>
            <a:off x="674013" y="2860347"/>
            <a:ext cx="3788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другой стороны, сильная зависимость от технологий может иметь отрицательное влияние на межличностные отношения и общение</a:t>
            </a:r>
            <a:endParaRPr lang="ru-RU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199BE-DE19-F8AB-0D89-2CA838645E68}"/>
              </a:ext>
            </a:extLst>
          </p:cNvPr>
          <p:cNvSpPr txBox="1"/>
          <p:nvPr/>
        </p:nvSpPr>
        <p:spPr>
          <a:xfrm>
            <a:off x="665148" y="3814454"/>
            <a:ext cx="367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Также, социальные сети могут привести к созданию иллюзии о большом количестве друзей и знакомых, при этом на самом деле, это может быть лишь поверхностное знакомство</a:t>
            </a:r>
            <a:endParaRPr lang="ru-RU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718729" y="363674"/>
            <a:ext cx="3078633" cy="8959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Групповые чаты ВКонтакте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723553" y="1337112"/>
            <a:ext cx="3871800" cy="355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Групповые чаты ВКонтакте </a:t>
            </a: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являются полезным средством для общения и взаимодействия между участниками сообщества или группы пользователей на платформе и предлагают следующие характеристики</a:t>
            </a:r>
            <a:r>
              <a:rPr lang="en-US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ru-RU" kern="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Наличие участников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Расширенные возможности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Наличие </a:t>
            </a:r>
            <a:r>
              <a:rPr lang="ru-RU" kern="0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конфидициальности</a:t>
            </a:r>
            <a:endParaRPr lang="ru-RU" kern="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Интеграция с группами ВКонтакте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kern="0" dirty="0">
              <a:solidFill>
                <a:schemeClr val="tx2">
                  <a:lumMod val="75000"/>
                </a:schemeClr>
              </a:solidFill>
              <a:effectLst/>
              <a:latin typeface="+mn-lt"/>
              <a:ea typeface="Aptos" panose="020B00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5047833" y="2151715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875" y="28510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8000" y="-96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47149" y="301560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57931" y="10206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80493" y="355830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67547" flipH="1">
            <a:off x="6220112" y="1339688"/>
            <a:ext cx="1026100" cy="233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type="title"/>
          </p:nvPr>
        </p:nvSpPr>
        <p:spPr>
          <a:xfrm>
            <a:off x="4142225" y="261258"/>
            <a:ext cx="4298100" cy="788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сообщений в групповых чатах ВКонтакте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4" name="Google Shape;444;p54"/>
          <p:cNvSpPr txBox="1">
            <a:spLocks noGrp="1"/>
          </p:cNvSpPr>
          <p:nvPr>
            <p:ph type="subTitle" idx="1"/>
          </p:nvPr>
        </p:nvSpPr>
        <p:spPr>
          <a:xfrm>
            <a:off x="4142225" y="1130635"/>
            <a:ext cx="3212351" cy="184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4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Суммаризация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сообщений в групповых чатах ВКонтакте – это процесс сжатия и </a:t>
            </a:r>
            <a:r>
              <a:rPr lang="ru-RU" sz="14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резюмирования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информации, которая размещается в постах, комментариях или обсуждениях на популярной социальной сети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9150" y="-1334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125" y="2381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5" y="16461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806825" y="204165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00" y="23244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425" y="36043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00" y="881338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">
            <a:off x="611167" y="2555715"/>
            <a:ext cx="1775044" cy="1600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867;p87">
            <a:extLst>
              <a:ext uri="{FF2B5EF4-FFF2-40B4-BE49-F238E27FC236}">
                <a16:creationId xmlns:a16="http://schemas.microsoft.com/office/drawing/2014/main" id="{913C528D-5CF1-C38C-314C-FA42F4AB46FF}"/>
              </a:ext>
            </a:extLst>
          </p:cNvPr>
          <p:cNvGrpSpPr/>
          <p:nvPr/>
        </p:nvGrpSpPr>
        <p:grpSpPr>
          <a:xfrm>
            <a:off x="4193818" y="2989000"/>
            <a:ext cx="1653619" cy="1453599"/>
            <a:chOff x="6599718" y="2068734"/>
            <a:chExt cx="940737" cy="721067"/>
          </a:xfrm>
        </p:grpSpPr>
        <p:sp>
          <p:nvSpPr>
            <p:cNvPr id="3" name="Google Shape;8868;p87">
              <a:extLst>
                <a:ext uri="{FF2B5EF4-FFF2-40B4-BE49-F238E27FC236}">
                  <a16:creationId xmlns:a16="http://schemas.microsoft.com/office/drawing/2014/main" id="{BA85F00A-4CBB-7A55-84A1-699B2995E7F5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69;p87">
              <a:extLst>
                <a:ext uri="{FF2B5EF4-FFF2-40B4-BE49-F238E27FC236}">
                  <a16:creationId xmlns:a16="http://schemas.microsoft.com/office/drawing/2014/main" id="{45B855B2-0AA6-6B6D-CDBB-16899F013C67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70;p87">
              <a:extLst>
                <a:ext uri="{FF2B5EF4-FFF2-40B4-BE49-F238E27FC236}">
                  <a16:creationId xmlns:a16="http://schemas.microsoft.com/office/drawing/2014/main" id="{8E5F8855-ED95-D4B7-44FC-FBF91C484345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71;p87">
              <a:extLst>
                <a:ext uri="{FF2B5EF4-FFF2-40B4-BE49-F238E27FC236}">
                  <a16:creationId xmlns:a16="http://schemas.microsoft.com/office/drawing/2014/main" id="{DE4A25C9-8375-A784-DBA6-AB76E496CECD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72;p87">
              <a:extLst>
                <a:ext uri="{FF2B5EF4-FFF2-40B4-BE49-F238E27FC236}">
                  <a16:creationId xmlns:a16="http://schemas.microsoft.com/office/drawing/2014/main" id="{3B36F08B-B878-21D0-A865-215313455693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73;p87">
              <a:extLst>
                <a:ext uri="{FF2B5EF4-FFF2-40B4-BE49-F238E27FC236}">
                  <a16:creationId xmlns:a16="http://schemas.microsoft.com/office/drawing/2014/main" id="{C8B70FAA-11C9-BBFE-9076-A7458D1CCE8D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874;p87">
              <a:extLst>
                <a:ext uri="{FF2B5EF4-FFF2-40B4-BE49-F238E27FC236}">
                  <a16:creationId xmlns:a16="http://schemas.microsoft.com/office/drawing/2014/main" id="{38DEBFD5-ACBF-6919-FE6C-064E64E5078B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0" name="Google Shape;8875;p87">
                <a:extLst>
                  <a:ext uri="{FF2B5EF4-FFF2-40B4-BE49-F238E27FC236}">
                    <a16:creationId xmlns:a16="http://schemas.microsoft.com/office/drawing/2014/main" id="{EB8CD939-8C06-F364-1AB1-7971D4B1060D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876;p87">
                <a:extLst>
                  <a:ext uri="{FF2B5EF4-FFF2-40B4-BE49-F238E27FC236}">
                    <a16:creationId xmlns:a16="http://schemas.microsoft.com/office/drawing/2014/main" id="{6E1314F6-E8A1-4023-E753-72F19D52C192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877;p87">
                <a:extLst>
                  <a:ext uri="{FF2B5EF4-FFF2-40B4-BE49-F238E27FC236}">
                    <a16:creationId xmlns:a16="http://schemas.microsoft.com/office/drawing/2014/main" id="{299A5534-9B1D-0A50-AFFE-55F87D0AB1C9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878;p87">
                <a:extLst>
                  <a:ext uri="{FF2B5EF4-FFF2-40B4-BE49-F238E27FC236}">
                    <a16:creationId xmlns:a16="http://schemas.microsoft.com/office/drawing/2014/main" id="{A9EA5EA8-1425-D2A7-0D29-79DDBEB78692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879;p87">
                <a:extLst>
                  <a:ext uri="{FF2B5EF4-FFF2-40B4-BE49-F238E27FC236}">
                    <a16:creationId xmlns:a16="http://schemas.microsoft.com/office/drawing/2014/main" id="{B6F04913-9589-7CCF-F5BF-35CDD7ADCCF2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880;p87">
                <a:extLst>
                  <a:ext uri="{FF2B5EF4-FFF2-40B4-BE49-F238E27FC236}">
                    <a16:creationId xmlns:a16="http://schemas.microsoft.com/office/drawing/2014/main" id="{ABE62F4F-8984-814C-B59F-0BE8AC62BD62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8881;p87">
                <a:extLst>
                  <a:ext uri="{FF2B5EF4-FFF2-40B4-BE49-F238E27FC236}">
                    <a16:creationId xmlns:a16="http://schemas.microsoft.com/office/drawing/2014/main" id="{24BB9AB8-C613-BF77-5BAD-31781E5EF88E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7" name="Google Shape;8882;p87">
                  <a:extLst>
                    <a:ext uri="{FF2B5EF4-FFF2-40B4-BE49-F238E27FC236}">
                      <a16:creationId xmlns:a16="http://schemas.microsoft.com/office/drawing/2014/main" id="{9938CBDD-CD66-BF8D-5899-03638D4A3832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8883;p87">
                  <a:extLst>
                    <a:ext uri="{FF2B5EF4-FFF2-40B4-BE49-F238E27FC236}">
                      <a16:creationId xmlns:a16="http://schemas.microsoft.com/office/drawing/2014/main" id="{7F65B874-5B22-62E6-948B-B9C518CD0551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884;p87">
                  <a:extLst>
                    <a:ext uri="{FF2B5EF4-FFF2-40B4-BE49-F238E27FC236}">
                      <a16:creationId xmlns:a16="http://schemas.microsoft.com/office/drawing/2014/main" id="{71B0F1C5-8C91-2A50-51C2-45D6017994AB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885;p87">
                  <a:extLst>
                    <a:ext uri="{FF2B5EF4-FFF2-40B4-BE49-F238E27FC236}">
                      <a16:creationId xmlns:a16="http://schemas.microsoft.com/office/drawing/2014/main" id="{D90F02CF-4E5D-06B8-7AC9-F4FC8CF08451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8886;p87">
                  <a:extLst>
                    <a:ext uri="{FF2B5EF4-FFF2-40B4-BE49-F238E27FC236}">
                      <a16:creationId xmlns:a16="http://schemas.microsoft.com/office/drawing/2014/main" id="{6ABBF19B-83EF-333A-8319-47D9C41B5683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887;p87">
                  <a:extLst>
                    <a:ext uri="{FF2B5EF4-FFF2-40B4-BE49-F238E27FC236}">
                      <a16:creationId xmlns:a16="http://schemas.microsoft.com/office/drawing/2014/main" id="{BA01B2E8-3C28-FC53-7C17-57B34AF287E7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888;p87">
                  <a:extLst>
                    <a:ext uri="{FF2B5EF4-FFF2-40B4-BE49-F238E27FC236}">
                      <a16:creationId xmlns:a16="http://schemas.microsoft.com/office/drawing/2014/main" id="{95D60757-6625-C274-181C-D62024BCE517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" name="Google Shape;8719;p87">
            <a:extLst>
              <a:ext uri="{FF2B5EF4-FFF2-40B4-BE49-F238E27FC236}">
                <a16:creationId xmlns:a16="http://schemas.microsoft.com/office/drawing/2014/main" id="{3B16DAF4-A5FD-0D2E-60D0-262B7B65DBEA}"/>
              </a:ext>
            </a:extLst>
          </p:cNvPr>
          <p:cNvGrpSpPr/>
          <p:nvPr/>
        </p:nvGrpSpPr>
        <p:grpSpPr>
          <a:xfrm>
            <a:off x="6859422" y="3113162"/>
            <a:ext cx="1540119" cy="1279624"/>
            <a:chOff x="7608988" y="2093194"/>
            <a:chExt cx="817276" cy="672147"/>
          </a:xfrm>
        </p:grpSpPr>
        <p:cxnSp>
          <p:nvCxnSpPr>
            <p:cNvPr id="25" name="Google Shape;8720;p87">
              <a:extLst>
                <a:ext uri="{FF2B5EF4-FFF2-40B4-BE49-F238E27FC236}">
                  <a16:creationId xmlns:a16="http://schemas.microsoft.com/office/drawing/2014/main" id="{7FFD2B87-F4FB-A171-C1BC-9711594CC05D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721;p87">
              <a:extLst>
                <a:ext uri="{FF2B5EF4-FFF2-40B4-BE49-F238E27FC236}">
                  <a16:creationId xmlns:a16="http://schemas.microsoft.com/office/drawing/2014/main" id="{4716D6AC-E1EB-4FC0-13E3-305B9A0843FA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722;p87">
              <a:extLst>
                <a:ext uri="{FF2B5EF4-FFF2-40B4-BE49-F238E27FC236}">
                  <a16:creationId xmlns:a16="http://schemas.microsoft.com/office/drawing/2014/main" id="{79A32FD2-C335-571D-2DF6-51D6AF4EAB63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8723;p87">
              <a:extLst>
                <a:ext uri="{FF2B5EF4-FFF2-40B4-BE49-F238E27FC236}">
                  <a16:creationId xmlns:a16="http://schemas.microsoft.com/office/drawing/2014/main" id="{592A452A-1606-9227-4D39-9500CA9E3025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8724;p87">
              <a:extLst>
                <a:ext uri="{FF2B5EF4-FFF2-40B4-BE49-F238E27FC236}">
                  <a16:creationId xmlns:a16="http://schemas.microsoft.com/office/drawing/2014/main" id="{BA41487C-C5DA-99D2-8281-18A1871925D9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8725;p87">
              <a:extLst>
                <a:ext uri="{FF2B5EF4-FFF2-40B4-BE49-F238E27FC236}">
                  <a16:creationId xmlns:a16="http://schemas.microsoft.com/office/drawing/2014/main" id="{06375B6C-6A92-962D-E88E-277237B8AB36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" name="Google Shape;8726;p87">
              <a:extLst>
                <a:ext uri="{FF2B5EF4-FFF2-40B4-BE49-F238E27FC236}">
                  <a16:creationId xmlns:a16="http://schemas.microsoft.com/office/drawing/2014/main" id="{32E1DF60-97DF-E49E-2C15-117E8C963F8A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32" name="Google Shape;8727;p87">
                <a:extLst>
                  <a:ext uri="{FF2B5EF4-FFF2-40B4-BE49-F238E27FC236}">
                    <a16:creationId xmlns:a16="http://schemas.microsoft.com/office/drawing/2014/main" id="{DAEBC605-1CBE-7D17-DB94-36EAC5EDD8F9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41" name="Google Shape;8728;p87">
                  <a:extLst>
                    <a:ext uri="{FF2B5EF4-FFF2-40B4-BE49-F238E27FC236}">
                      <a16:creationId xmlns:a16="http://schemas.microsoft.com/office/drawing/2014/main" id="{B113596D-F1F7-285D-8583-C10E8F80EED5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8729;p87">
                  <a:extLst>
                    <a:ext uri="{FF2B5EF4-FFF2-40B4-BE49-F238E27FC236}">
                      <a16:creationId xmlns:a16="http://schemas.microsoft.com/office/drawing/2014/main" id="{4B81AE0D-DEE8-96CD-AD41-472169A8F59E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8730;p87">
                  <a:extLst>
                    <a:ext uri="{FF2B5EF4-FFF2-40B4-BE49-F238E27FC236}">
                      <a16:creationId xmlns:a16="http://schemas.microsoft.com/office/drawing/2014/main" id="{F8A78203-AC80-C8FD-DB39-18E878995DC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8731;p87">
                  <a:extLst>
                    <a:ext uri="{FF2B5EF4-FFF2-40B4-BE49-F238E27FC236}">
                      <a16:creationId xmlns:a16="http://schemas.microsoft.com/office/drawing/2014/main" id="{0D8FD109-2690-D79B-C2DA-A3FADA7FBD3B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8732;p87">
                  <a:extLst>
                    <a:ext uri="{FF2B5EF4-FFF2-40B4-BE49-F238E27FC236}">
                      <a16:creationId xmlns:a16="http://schemas.microsoft.com/office/drawing/2014/main" id="{C8C16F4D-FD7D-707D-06AF-D37B6D6AA0D2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8733;p87">
                  <a:extLst>
                    <a:ext uri="{FF2B5EF4-FFF2-40B4-BE49-F238E27FC236}">
                      <a16:creationId xmlns:a16="http://schemas.microsoft.com/office/drawing/2014/main" id="{F6FCB04D-B33C-F75F-5F53-CBBB027148B6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8734;p87">
                  <a:extLst>
                    <a:ext uri="{FF2B5EF4-FFF2-40B4-BE49-F238E27FC236}">
                      <a16:creationId xmlns:a16="http://schemas.microsoft.com/office/drawing/2014/main" id="{9C56F73A-DB45-D0B0-CEB0-6F8E6FEA92A3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8735;p87">
                <a:extLst>
                  <a:ext uri="{FF2B5EF4-FFF2-40B4-BE49-F238E27FC236}">
                    <a16:creationId xmlns:a16="http://schemas.microsoft.com/office/drawing/2014/main" id="{12E2DD0C-182B-6F35-AF35-66FA6B2978D3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4" name="Google Shape;8736;p87">
                  <a:extLst>
                    <a:ext uri="{FF2B5EF4-FFF2-40B4-BE49-F238E27FC236}">
                      <a16:creationId xmlns:a16="http://schemas.microsoft.com/office/drawing/2014/main" id="{4B4F2A3F-0ED1-CD0C-14B3-4C72202959B8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8737;p87">
                  <a:extLst>
                    <a:ext uri="{FF2B5EF4-FFF2-40B4-BE49-F238E27FC236}">
                      <a16:creationId xmlns:a16="http://schemas.microsoft.com/office/drawing/2014/main" id="{B6792704-63A0-D5CE-E7C7-7D84DB76DEF5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8738;p87">
                  <a:extLst>
                    <a:ext uri="{FF2B5EF4-FFF2-40B4-BE49-F238E27FC236}">
                      <a16:creationId xmlns:a16="http://schemas.microsoft.com/office/drawing/2014/main" id="{4D03A6FD-DE93-FE76-A88A-310D6D4EEE4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8739;p87">
                  <a:extLst>
                    <a:ext uri="{FF2B5EF4-FFF2-40B4-BE49-F238E27FC236}">
                      <a16:creationId xmlns:a16="http://schemas.microsoft.com/office/drawing/2014/main" id="{6CFAC4C2-2E44-8604-CC90-19FCEBA96156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8740;p87">
                  <a:extLst>
                    <a:ext uri="{FF2B5EF4-FFF2-40B4-BE49-F238E27FC236}">
                      <a16:creationId xmlns:a16="http://schemas.microsoft.com/office/drawing/2014/main" id="{D1AD398D-F5B5-6C35-B50F-0FC5C22B0FDE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8741;p87">
                  <a:extLst>
                    <a:ext uri="{FF2B5EF4-FFF2-40B4-BE49-F238E27FC236}">
                      <a16:creationId xmlns:a16="http://schemas.microsoft.com/office/drawing/2014/main" id="{1A005A40-8FC7-8A2B-6382-50BC82767004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8742;p87">
                  <a:extLst>
                    <a:ext uri="{FF2B5EF4-FFF2-40B4-BE49-F238E27FC236}">
                      <a16:creationId xmlns:a16="http://schemas.microsoft.com/office/drawing/2014/main" id="{A40AE65F-19E8-4C65-C287-8C2D91FBE294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>
            <a:spLocks noGrp="1"/>
          </p:cNvSpPr>
          <p:nvPr>
            <p:ph type="title" idx="6"/>
          </p:nvPr>
        </p:nvSpPr>
        <p:spPr>
          <a:xfrm>
            <a:off x="714850" y="475488"/>
            <a:ext cx="771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цели и задачи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суммаризации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Google Shape;495;p56"/>
          <p:cNvSpPr txBox="1">
            <a:spLocks noGrp="1"/>
          </p:cNvSpPr>
          <p:nvPr>
            <p:ph type="ctrTitle" idx="7"/>
          </p:nvPr>
        </p:nvSpPr>
        <p:spPr>
          <a:xfrm>
            <a:off x="1007712" y="1892277"/>
            <a:ext cx="18180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Экономия времени</a:t>
            </a:r>
            <a:endParaRPr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" name="Google Shape;496;p56"/>
          <p:cNvSpPr txBox="1">
            <a:spLocks noGrp="1"/>
          </p:cNvSpPr>
          <p:nvPr>
            <p:ph type="ctrTitle" idx="8"/>
          </p:nvPr>
        </p:nvSpPr>
        <p:spPr>
          <a:xfrm>
            <a:off x="6207689" y="3217275"/>
            <a:ext cx="2382330" cy="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эффективности коммуникации</a:t>
            </a:r>
            <a:endParaRPr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Google Shape;497;p56"/>
          <p:cNvSpPr txBox="1">
            <a:spLocks noGrp="1"/>
          </p:cNvSpPr>
          <p:nvPr>
            <p:ph type="ctrTitle" idx="9"/>
          </p:nvPr>
        </p:nvSpPr>
        <p:spPr>
          <a:xfrm>
            <a:off x="6207688" y="1922008"/>
            <a:ext cx="238233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интереса аудитории</a:t>
            </a:r>
            <a:endParaRPr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19254" y="-603351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Изображение выглядит как игрушка, мультфильм, статуэтка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37959096-AC39-DF08-955F-71BBDACD5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553" y="1926224"/>
            <a:ext cx="1722009" cy="2217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BE7E76-482D-1B10-C279-2F1D1E8C7F17}"/>
              </a:ext>
            </a:extLst>
          </p:cNvPr>
          <p:cNvSpPr txBox="1"/>
          <p:nvPr/>
        </p:nvSpPr>
        <p:spPr>
          <a:xfrm>
            <a:off x="867100" y="3233345"/>
            <a:ext cx="217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ключевых обзоров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471</Words>
  <Application>Microsoft Office PowerPoint</Application>
  <PresentationFormat>Экран (16:9)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Roboto Condensed Light</vt:lpstr>
      <vt:lpstr>Fira Sans Extra Condensed Medium</vt:lpstr>
      <vt:lpstr>Times New Roman</vt:lpstr>
      <vt:lpstr>Anaheim</vt:lpstr>
      <vt:lpstr>Josefin Sans</vt:lpstr>
      <vt:lpstr>Teko</vt:lpstr>
      <vt:lpstr>Arial</vt:lpstr>
      <vt:lpstr>Open Sans</vt:lpstr>
      <vt:lpstr>Fira Sans Condensed Medium</vt:lpstr>
      <vt:lpstr>Cardo</vt:lpstr>
      <vt:lpstr>Black and Gold Pitch Deck by Slidesgo</vt:lpstr>
      <vt:lpstr>Проект </vt:lpstr>
      <vt:lpstr>Наша команда</vt:lpstr>
      <vt:lpstr>Содержание:</vt:lpstr>
      <vt:lpstr>Введение</vt:lpstr>
      <vt:lpstr>03</vt:lpstr>
      <vt:lpstr>Актуальность социальных сетей а наше время</vt:lpstr>
      <vt:lpstr>Групповые чаты ВКонтакте</vt:lpstr>
      <vt:lpstr>Суммаризация сообщений в групповых чатах ВКонтакте</vt:lpstr>
      <vt:lpstr>Основные цели и задачи суммаризации </vt:lpstr>
      <vt:lpstr>Презентация PowerPoint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c0uS3x -_-</dc:creator>
  <cp:lastModifiedBy>Владимир</cp:lastModifiedBy>
  <cp:revision>9</cp:revision>
  <dcterms:modified xsi:type="dcterms:W3CDTF">2024-03-15T14:26:10Z</dcterms:modified>
</cp:coreProperties>
</file>